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itter" pitchFamily="2" charset="77"/>
      <p:regular r:id="rId10"/>
      <p:bold r:id="rId11"/>
      <p:italic r:id="rId12"/>
      <p:boldItalic r:id="rId13"/>
    </p:embeddedFont>
    <p:embeddedFont>
      <p:font typeface="Outfit Bold" pitchFamily="2" charset="0"/>
      <p:bold r:id="rId14"/>
      <p:italic r:id="rId15"/>
    </p:embeddedFont>
    <p:embeddedFont>
      <p:font typeface="Outfit Light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2C41B0-E46A-6147-9563-893C424BED1E}" v="29" dt="2026-01-19T22:41:43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20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650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 means outcomes, not deliverables—a report isn't success; improved efficiency or clearer strategy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org chart helps - but pay attention to who has real authority versus formal authority; they're not always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in an organisation where main contact had sued her way back in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2">
                    <a:lumMod val="75000"/>
                  </a:schemeClr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Contracting and Scoping: </a:t>
            </a: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how to set a consultancy project up for success?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833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Why Contracting Conversations Matter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4024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costed to create a report - now they want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to discuss every step of the way.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255997" y="32075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thought they were ready to implement the solution -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now your client still needs to convince the organisation.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44285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thought the budget was flexible -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their procurement had set fixed rates for the tender.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936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Contracting isn't just getting a signature on a legal document. That's the easy part. The hard part is the conversation that should precede it.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974556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311027"/>
            <a:ext cx="283488" cy="2268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30906" y="6258044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Key insight: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The contract is a </a:t>
            </a: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conversation about expectations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 that doesn't happen clearly, problems are just delayed.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473"/>
            <a:ext cx="72157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 Should Contracting Achieve?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75307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0604" y="19798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16693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88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Joint Perspective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37756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Agree on what you're actually trying to solve, so that expectations don't collide halfway through.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75307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43776" y="19798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216693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887147"/>
            <a:ext cx="28963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Scope &amp; Responsibility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37756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are you taking on? What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isn't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your responsibility? Otherwise, it becomes difficult to push back.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753076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66948" y="19798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216693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88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Success Criteria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37756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will you know if this worked? If you can't agree upfront, you don't know what to aim for.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1990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20604" y="514671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7770" y="533376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053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Working Relationship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54438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will you communicate? Who makes decisions? What access do you need?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1990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55362" y="514671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2528" y="533376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053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Practicalities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54438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Budget, timeline, resources—the practical stuff everyone focuses on. Notice: that's last on the list.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0837"/>
            <a:ext cx="805553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Six Ground Rules for Contracting (cf. Block)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185856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182535"/>
            <a:ext cx="642949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2330291"/>
            <a:ext cx="291143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Fifty-Fifty Responsibility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2759273"/>
            <a:ext cx="642949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Both you and the client share ownership. If you own everything, the client waits passively. If they own everything, why are you there?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406997" y="185856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06997" y="2182535"/>
            <a:ext cx="6429613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06997" y="233029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Freely Entered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406997" y="2759273"/>
            <a:ext cx="6429613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All relevant parties should willingly participate. 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Contracts imposed on reluctant participants rarely succeed.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3790" y="371653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93790" y="4040505"/>
            <a:ext cx="642949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790" y="418826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Direct Contact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93790" y="4617244"/>
            <a:ext cx="642949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Don't rely on intermediaries. If priorities differ between sponsor and day-to-day contact, you need to know that at the start.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406997" y="371653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06997" y="4040505"/>
            <a:ext cx="6429613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06997" y="4188262"/>
            <a:ext cx="39940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Only promise what you can deliver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406997" y="4617244"/>
            <a:ext cx="6429613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Sounds obvious … but requires a willingness to walk away. Remember that reputation is key.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93790" y="557450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93790" y="5898475"/>
            <a:ext cx="642949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93790" y="6046232"/>
            <a:ext cx="262866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Boundaries: Saying No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793790" y="6475214"/>
            <a:ext cx="642949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Knowing what you won't do is as important as knowing what you will. Make sure you have space to achieve what matters.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06997" y="5574506"/>
            <a:ext cx="20407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06997" y="5898475"/>
            <a:ext cx="6429613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406997" y="604623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Write Things Down …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406997" y="6475214"/>
            <a:ext cx="6429613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… and adapt as necessary. Contracts are living documents that should guide the engagement (more or less formally).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8199"/>
            <a:ext cx="662749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Understanding Your Stakeholders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93790" y="1678662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Block’s principle about "direct contact with all contract parties" raises a question: who are those parties?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342674"/>
            <a:ext cx="6419017" cy="2258973"/>
          </a:xfrm>
          <a:prstGeom prst="roundRect">
            <a:avLst>
              <a:gd name="adj" fmla="val 1431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24270" y="2373154"/>
            <a:ext cx="6358057" cy="646390"/>
          </a:xfrm>
          <a:prstGeom prst="rect">
            <a:avLst/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1671" y="2534722"/>
            <a:ext cx="323136" cy="3231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39654" y="3224213"/>
            <a:ext cx="37578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Gatekeepers &amp; Initial Contacts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39654" y="3683556"/>
            <a:ext cx="592728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people who first hear about you and decide whether you get further.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17475" y="2342674"/>
            <a:ext cx="6419136" cy="2258973"/>
          </a:xfrm>
          <a:prstGeom prst="roundRect">
            <a:avLst>
              <a:gd name="adj" fmla="val 1431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447955" y="2373154"/>
            <a:ext cx="6358176" cy="646390"/>
          </a:xfrm>
          <a:prstGeom prst="rect">
            <a:avLst/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5475" y="2534722"/>
            <a:ext cx="323136" cy="3231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63339" y="322421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Main Clients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7663339" y="3683556"/>
            <a:ext cx="5927407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Who you'll work with day-to-day. They care about whether you're easy to work with and deliver practical value.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93790" y="4806315"/>
            <a:ext cx="6419017" cy="2595086"/>
          </a:xfrm>
          <a:prstGeom prst="roundRect">
            <a:avLst>
              <a:gd name="adj" fmla="val 124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824270" y="4836795"/>
            <a:ext cx="6358057" cy="646390"/>
          </a:xfrm>
          <a:prstGeom prst="rect">
            <a:avLst/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1671" y="4998363"/>
            <a:ext cx="323136" cy="32313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9654" y="568785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Contracting Clients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1039654" y="6147197"/>
            <a:ext cx="592728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Those involved in the purchasing decision, often including procurement. They care about compliance and value for money.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417475" y="4806315"/>
            <a:ext cx="6419136" cy="2595086"/>
          </a:xfrm>
          <a:prstGeom prst="roundRect">
            <a:avLst>
              <a:gd name="adj" fmla="val 124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447955" y="4836795"/>
            <a:ext cx="6358176" cy="646390"/>
          </a:xfrm>
          <a:prstGeom prst="rect">
            <a:avLst/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65475" y="4998363"/>
            <a:ext cx="323136" cy="32313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63339" y="568785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Sponsoring Clients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7663339" y="6147197"/>
            <a:ext cx="5927407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Senior management who own the initiative. They care about strategic outcomes, risk and business impact.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185"/>
            <a:ext cx="6796921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Navigating Organisational Politics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93790" y="1666280"/>
            <a:ext cx="4211122" cy="3825835"/>
          </a:xfrm>
          <a:prstGeom prst="roundRect">
            <a:avLst>
              <a:gd name="adj" fmla="val 84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20" y="1761906"/>
            <a:ext cx="3995963" cy="363628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209580" y="1666280"/>
            <a:ext cx="4211122" cy="3825835"/>
          </a:xfrm>
          <a:prstGeom prst="roundRect">
            <a:avLst>
              <a:gd name="adj" fmla="val 84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424964" y="1881664"/>
            <a:ext cx="305466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Why political behaviour?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5424964" y="2341007"/>
            <a:ext cx="378035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Change (internal/external)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5424964" y="2748677"/>
            <a:ext cx="378035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Ambiguous goals/targets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424964" y="3156347"/>
            <a:ext cx="378035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Shortage of resources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424964" y="3615214"/>
            <a:ext cx="378035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424964" y="4074081"/>
            <a:ext cx="378035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And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424964" y="4532948"/>
            <a:ext cx="378035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Desire for control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5424964" y="4940618"/>
            <a:ext cx="378035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Threat to status/power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9625370" y="1666280"/>
            <a:ext cx="4211122" cy="3825835"/>
          </a:xfrm>
          <a:prstGeom prst="roundRect">
            <a:avLst>
              <a:gd name="adj" fmla="val 84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840754" y="1881664"/>
            <a:ext cx="289964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Your Role as Consultant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9840754" y="2341007"/>
            <a:ext cx="3780353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Awareness isn't about becoming manipulative. It's about knowing where the landmines are – and where there might be a path to change.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9840753" y="3783270"/>
            <a:ext cx="3780353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Some resistance won't be about your analysis at all. It'll be about politics.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93790" y="5722382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… and </a:t>
            </a:r>
            <a:r>
              <a:rPr lang="en-US" sz="16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culture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more broadly: "the way we do things around here" (Deal &amp; Kennedy, 1982)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793790" y="6288762"/>
            <a:ext cx="13042821" cy="1222534"/>
          </a:xfrm>
          <a:prstGeom prst="roundRect">
            <a:avLst>
              <a:gd name="adj" fmla="val 2644"/>
            </a:avLst>
          </a:prstGeom>
          <a:solidFill>
            <a:schemeClr val="accent4">
              <a:lumMod val="75000"/>
            </a:scheme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74" y="6605707"/>
            <a:ext cx="269319" cy="215384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493877" y="6547247"/>
            <a:ext cx="12127349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Think about a time when you entered an unfamiliar political landscape: a new job, a new team, a new client. </a:t>
            </a:r>
            <a:endParaRPr lang="en-US" sz="16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signals helped you understand the dynamics? What did you miss?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6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What's next?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65139"/>
            <a:ext cx="7556421" cy="963811"/>
          </a:xfrm>
          <a:prstGeom prst="roundRect">
            <a:avLst>
              <a:gd name="adj" fmla="val 3530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2401610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348627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Read this section for some more practical guidance.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32841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Prepare for the live session</a:t>
            </a:r>
            <a:endParaRPr lang="en-US" sz="175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Shape 4"/>
          <p:cNvSpPr/>
          <p:nvPr/>
        </p:nvSpPr>
        <p:spPr>
          <a:xfrm>
            <a:off x="6280190" y="3902154"/>
            <a:ext cx="7556421" cy="963811"/>
          </a:xfrm>
          <a:prstGeom prst="roundRect">
            <a:avLst>
              <a:gd name="adj" fmla="val 3530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04" y="4238625"/>
            <a:ext cx="283488" cy="2268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185642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Read Block &amp; Sturdy and bring your questions and comments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6280190" y="5121116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04" y="5457587"/>
            <a:ext cx="283488" cy="2268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017306" y="5404604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Read about cognitive biases 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&amp;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think how they show up in consulting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6280190" y="678799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See you soon.</a:t>
            </a:r>
            <a:endParaRPr lang="en-US" sz="2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740</Words>
  <Application>Microsoft Macintosh PowerPoint</Application>
  <PresentationFormat>Custom</PresentationFormat>
  <Paragraphs>83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Outfit Bold</vt:lpstr>
      <vt:lpstr>Bitter</vt:lpstr>
      <vt:lpstr>Outfit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1</cp:revision>
  <dcterms:created xsi:type="dcterms:W3CDTF">2026-01-19T16:55:40Z</dcterms:created>
  <dcterms:modified xsi:type="dcterms:W3CDTF">2026-01-19T22:41:50Z</dcterms:modified>
</cp:coreProperties>
</file>